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4A0A6-C1B9-4354-AC33-6341741C8B3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27B8-5976-4B27-9BF2-7E392EC4D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1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920880" cy="136815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Назначение, классификация и размещение производственных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10081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предприятия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i="1" dirty="0" smtClean="0"/>
              <a:t>– </a:t>
            </a:r>
            <a:r>
              <a:rPr lang="ru-RU" sz="2600" dirty="0" smtClean="0"/>
              <a:t>комплекс </a:t>
            </a:r>
            <a:r>
              <a:rPr lang="ru-RU" sz="2600" dirty="0"/>
              <a:t>сооружений, машин </a:t>
            </a:r>
            <a:r>
              <a:rPr lang="ru-RU" sz="2600" dirty="0" smtClean="0"/>
              <a:t>и оборудования</a:t>
            </a:r>
            <a:r>
              <a:rPr lang="ru-RU" sz="2600" dirty="0"/>
              <a:t>, которые </a:t>
            </a:r>
            <a:r>
              <a:rPr lang="ru-RU" sz="2600" dirty="0" smtClean="0"/>
              <a:t>обеспечивают добычу </a:t>
            </a:r>
            <a:r>
              <a:rPr lang="ru-RU" sz="2600" dirty="0"/>
              <a:t>необходимых для дорожного строительства материалов, изготовление полуфабрикатов, изделий и </a:t>
            </a:r>
            <a:r>
              <a:rPr lang="ru-RU" sz="2600" dirty="0" smtClean="0"/>
              <a:t>деталей </a:t>
            </a:r>
            <a:endParaRPr lang="ru-RU" sz="2600" dirty="0"/>
          </a:p>
          <a:p>
            <a:pPr>
              <a:buNone/>
            </a:pPr>
            <a:endParaRPr lang="ru-RU" dirty="0"/>
          </a:p>
        </p:txBody>
      </p:sp>
      <p:sp>
        <p:nvSpPr>
          <p:cNvPr id="40" name="Содержимое 2"/>
          <p:cNvSpPr txBox="1">
            <a:spLocks/>
          </p:cNvSpPr>
          <p:nvPr/>
        </p:nvSpPr>
        <p:spPr>
          <a:xfrm>
            <a:off x="179512" y="3501008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5600" dirty="0"/>
              <a:t>По характеру эксплуатации в зависимости </a:t>
            </a:r>
            <a:r>
              <a:rPr lang="ru-RU" sz="5600" dirty="0" smtClean="0"/>
              <a:t>от </a:t>
            </a:r>
            <a:r>
              <a:rPr lang="ru-RU" sz="5600" dirty="0"/>
              <a:t>размещения и средств доставки материалов предприятия могут </a:t>
            </a:r>
            <a:r>
              <a:rPr lang="ru-RU" sz="5600" dirty="0" smtClean="0"/>
              <a:t>быть:</a:t>
            </a:r>
          </a:p>
          <a:p>
            <a:pPr>
              <a:lnSpc>
                <a:spcPct val="120000"/>
              </a:lnSpc>
            </a:pPr>
            <a:endParaRPr lang="ru-RU" sz="56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/>
              <a:t> </a:t>
            </a:r>
            <a:r>
              <a:rPr lang="ru-RU" sz="5600" b="1" dirty="0" smtClean="0"/>
              <a:t>прирельсовые</a:t>
            </a:r>
            <a:endParaRPr lang="ru-RU" sz="5600" b="1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 err="1" smtClean="0"/>
              <a:t>притрассовые</a:t>
            </a:r>
            <a:endParaRPr lang="ru-RU" sz="5600" b="1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 err="1" smtClean="0"/>
              <a:t>прикарьерные</a:t>
            </a:r>
            <a:endParaRPr lang="ru-RU" sz="56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Содержимое 2"/>
          <p:cNvSpPr txBox="1">
            <a:spLocks/>
          </p:cNvSpPr>
          <p:nvPr/>
        </p:nvSpPr>
        <p:spPr>
          <a:xfrm>
            <a:off x="251520" y="4941168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Предприятия для приготовления смесей разделяют на</a:t>
            </a:r>
            <a:r>
              <a:rPr lang="ru-RU" sz="1400" dirty="0" smtClean="0"/>
              <a:t>:</a:t>
            </a:r>
          </a:p>
          <a:p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стационарные</a:t>
            </a:r>
            <a:endParaRPr lang="ru-RU" sz="1400" b="1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инвентарные</a:t>
            </a:r>
            <a:endParaRPr lang="ru-RU" sz="1400" b="1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передвижные</a:t>
            </a:r>
            <a:endParaRPr lang="ru-RU" sz="14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7864" y="260648"/>
            <a:ext cx="280831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Производственные предприятия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275856" y="1052736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52020" y="980728"/>
            <a:ext cx="3600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96136" y="1052736"/>
            <a:ext cx="504056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11560" y="155679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Основного назначения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220486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Карьеры, ДКЗ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2636912"/>
            <a:ext cx="2016224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Битумные и эмульсионные базы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34290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Базы  цемента и минерального порошка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1560" y="4293096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АБЗ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1560" y="472514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ЦБЗ</a:t>
            </a:r>
            <a:endParaRPr lang="ru-RU" sz="1600" dirty="0"/>
          </a:p>
        </p:txBody>
      </p:sp>
      <p:cxnSp>
        <p:nvCxnSpPr>
          <p:cNvPr id="39" name="Shape 38"/>
          <p:cNvCxnSpPr>
            <a:stCxn id="25" idx="1"/>
          </p:cNvCxnSpPr>
          <p:nvPr/>
        </p:nvCxnSpPr>
        <p:spPr>
          <a:xfrm rot="10800000" flipV="1">
            <a:off x="323528" y="1808820"/>
            <a:ext cx="288032" cy="306034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26" idx="1"/>
          </p:cNvCxnSpPr>
          <p:nvPr/>
        </p:nvCxnSpPr>
        <p:spPr>
          <a:xfrm>
            <a:off x="323528" y="234888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23528" y="292494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323528" y="378904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323528" y="443711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23528" y="486916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3563888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Подсобно-производственного назначения</a:t>
            </a:r>
            <a:endParaRPr lang="ru-RU" sz="16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3563888" y="24928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Склады и хранилища различного назначения</a:t>
            </a:r>
            <a:endParaRPr lang="ru-RU" sz="1600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563888" y="3356992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Ремонтно-механические мастерские</a:t>
            </a:r>
            <a:endParaRPr lang="ru-RU" sz="16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3563888" y="4221088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Пункты технического обслуживания ДСМ</a:t>
            </a:r>
            <a:endParaRPr lang="ru-RU" sz="16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3563888" y="5085184"/>
            <a:ext cx="194421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Объекты административного назначения</a:t>
            </a:r>
            <a:endParaRPr lang="ru-RU" sz="1600" dirty="0"/>
          </a:p>
        </p:txBody>
      </p:sp>
      <p:cxnSp>
        <p:nvCxnSpPr>
          <p:cNvPr id="80" name="Shape 79"/>
          <p:cNvCxnSpPr>
            <a:stCxn id="74" idx="1"/>
          </p:cNvCxnSpPr>
          <p:nvPr/>
        </p:nvCxnSpPr>
        <p:spPr>
          <a:xfrm rot="10800000" flipV="1">
            <a:off x="3275856" y="1988840"/>
            <a:ext cx="288032" cy="352839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3275856" y="364502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3275856" y="28529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3275856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3275856" y="551723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6516216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Энергетического обслуживания</a:t>
            </a:r>
            <a:endParaRPr lang="ru-RU" sz="160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6516216" y="2492896"/>
            <a:ext cx="2016224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Электростанции</a:t>
            </a:r>
            <a:endParaRPr lang="ru-RU" sz="1600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6516216" y="299695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Котельные установки</a:t>
            </a:r>
            <a:endParaRPr lang="ru-RU" sz="1600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6516216" y="3645024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Компрессорные станции</a:t>
            </a:r>
            <a:endParaRPr lang="ru-RU" sz="1600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6516216" y="42930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Водопровод и очистные сооружения</a:t>
            </a:r>
            <a:endParaRPr lang="ru-RU" sz="1600" dirty="0"/>
          </a:p>
        </p:txBody>
      </p:sp>
      <p:cxnSp>
        <p:nvCxnSpPr>
          <p:cNvPr id="107" name="Shape 106"/>
          <p:cNvCxnSpPr>
            <a:stCxn id="102" idx="1"/>
          </p:cNvCxnSpPr>
          <p:nvPr/>
        </p:nvCxnSpPr>
        <p:spPr>
          <a:xfrm rot="10800000" flipV="1">
            <a:off x="6228184" y="1988840"/>
            <a:ext cx="288032" cy="266429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6228184" y="328498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>
            <a:off x="6228184" y="270892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6228184" y="386104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6228184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3779912" cy="5040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Размещение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предприятий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При выборе места </a:t>
            </a:r>
            <a:r>
              <a:rPr lang="ru-RU" sz="1400" dirty="0"/>
              <a:t>расположения производственного предприятия учитывают</a:t>
            </a:r>
            <a:r>
              <a:rPr lang="ru-RU" sz="1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возможность </a:t>
            </a:r>
            <a:r>
              <a:rPr lang="ru-RU" sz="1400" dirty="0"/>
              <a:t>получения исходных </a:t>
            </a:r>
            <a:r>
              <a:rPr lang="ru-RU" sz="1400" dirty="0" smtClean="0"/>
              <a:t>материалов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величину </a:t>
            </a:r>
            <a:r>
              <a:rPr lang="ru-RU" sz="1400" dirty="0"/>
              <a:t>транспортных </a:t>
            </a:r>
            <a:r>
              <a:rPr lang="ru-RU" sz="1400" dirty="0" smtClean="0"/>
              <a:t>затрат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техническую </a:t>
            </a:r>
            <a:r>
              <a:rPr lang="ru-RU" sz="1400" dirty="0"/>
              <a:t>обусловленность, ограничивающую дальность транспортирования, например, асфальтобетонной </a:t>
            </a:r>
            <a:r>
              <a:rPr lang="ru-RU" sz="1400" dirty="0" smtClean="0"/>
              <a:t>смеси</a:t>
            </a:r>
          </a:p>
          <a:p>
            <a:r>
              <a:rPr lang="ru-RU" sz="1400" b="1" i="1" dirty="0" smtClean="0"/>
              <a:t>Схемы развития и размещения предприятий должны разрабатываться с учетом перспективы на 5- или 10-летний период</a:t>
            </a:r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 smtClean="0"/>
              <a:t>При </a:t>
            </a:r>
            <a:r>
              <a:rPr lang="ru-RU" sz="1400" b="1" dirty="0"/>
              <a:t>выборе площадки для строительства </a:t>
            </a:r>
            <a:r>
              <a:rPr lang="ru-RU" sz="1400" dirty="0"/>
              <a:t>производственного предприятия учитывают</a:t>
            </a:r>
            <a:r>
              <a:rPr lang="ru-RU" sz="1400" dirty="0" smtClean="0"/>
              <a:t>: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географические </a:t>
            </a:r>
            <a:r>
              <a:rPr lang="ru-RU" sz="1400" dirty="0"/>
              <a:t>и гидрологические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существующую </a:t>
            </a:r>
            <a:r>
              <a:rPr lang="ru-RU" sz="1400" dirty="0"/>
              <a:t>транспортную </a:t>
            </a:r>
            <a:r>
              <a:rPr lang="ru-RU" sz="1400" dirty="0" smtClean="0"/>
              <a:t>сеть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обеспеченность </a:t>
            </a:r>
            <a:r>
              <a:rPr lang="ru-RU" sz="1400" dirty="0"/>
              <a:t>района электроэнергией, водой, жилплощадью, культурно-бытовыми </a:t>
            </a:r>
            <a:r>
              <a:rPr lang="ru-RU" sz="1400" dirty="0" smtClean="0"/>
              <a:t>помещениями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противопожарные </a:t>
            </a:r>
            <a:r>
              <a:rPr lang="ru-RU" sz="1400" dirty="0"/>
              <a:t>и санитарно-технические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3501008"/>
            <a:ext cx="9144000" cy="3356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Оптимальный вариант размещения производственного предприятия </a:t>
            </a:r>
            <a:r>
              <a:rPr lang="ru-RU" sz="1400" dirty="0"/>
              <a:t>выбирают по </a:t>
            </a:r>
            <a:r>
              <a:rPr lang="ru-RU" sz="1400" b="1" dirty="0"/>
              <a:t>минимуму приведенных затрат </a:t>
            </a:r>
            <a:r>
              <a:rPr lang="ru-RU" sz="1400" dirty="0"/>
              <a:t>на производство и транспортирование продукции при одинаковом ее качестве по </a:t>
            </a:r>
            <a:r>
              <a:rPr lang="ru-RU" sz="1400" dirty="0" smtClean="0"/>
              <a:t>формуле:</a:t>
            </a:r>
          </a:p>
          <a:p>
            <a:endParaRPr lang="ru-RU" sz="1400" dirty="0"/>
          </a:p>
          <a:p>
            <a:pPr algn="ctr"/>
            <a:r>
              <a:rPr lang="ru-RU" sz="1400" b="1" i="1" dirty="0"/>
              <a:t>З</a:t>
            </a:r>
            <a:r>
              <a:rPr lang="ru-RU" sz="1400" b="1" i="1" baseline="-25000" dirty="0"/>
              <a:t>П</a:t>
            </a:r>
            <a:r>
              <a:rPr lang="ru-RU" sz="1400" b="1" dirty="0"/>
              <a:t> =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тс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пер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тгп</a:t>
            </a:r>
            <a:r>
              <a:rPr lang="ru-RU" sz="1400" b="1" dirty="0"/>
              <a:t> + </a:t>
            </a:r>
            <a:r>
              <a:rPr lang="ru-RU" sz="1400" b="1" i="1" dirty="0" err="1" smtClean="0"/>
              <a:t>Е</a:t>
            </a:r>
            <a:r>
              <a:rPr lang="ru-RU" sz="1400" b="1" baseline="-25000" dirty="0" err="1" smtClean="0"/>
              <a:t>н</a:t>
            </a:r>
            <a:r>
              <a:rPr lang="ru-RU" sz="1400" b="1" dirty="0" smtClean="0"/>
              <a:t>·</a:t>
            </a:r>
            <a:r>
              <a:rPr lang="ru-RU" sz="1400" b="1" i="1" dirty="0" err="1" smtClean="0"/>
              <a:t>К</a:t>
            </a:r>
            <a:r>
              <a:rPr lang="ru-RU" sz="1400" b="1" baseline="-25000" dirty="0" err="1" smtClean="0"/>
              <a:t>уд</a:t>
            </a:r>
            <a:endParaRPr lang="ru-RU" sz="1400" b="1" baseline="-25000" dirty="0" smtClean="0"/>
          </a:p>
          <a:p>
            <a:pPr algn="ctr"/>
            <a:endParaRPr lang="ru-RU" sz="1400" b="1" dirty="0"/>
          </a:p>
          <a:p>
            <a:r>
              <a:rPr lang="ru-RU" sz="1400" dirty="0" smtClean="0"/>
              <a:t>где </a:t>
            </a:r>
            <a:r>
              <a:rPr lang="ru-RU" sz="1400" i="1" dirty="0" err="1"/>
              <a:t>С</a:t>
            </a:r>
            <a:r>
              <a:rPr lang="ru-RU" sz="1400" baseline="-25000" dirty="0" err="1"/>
              <a:t>пр</a:t>
            </a:r>
            <a:r>
              <a:rPr lang="ru-RU" sz="1400" dirty="0"/>
              <a:t> - затраты на приобретение сырья;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тс</a:t>
            </a:r>
            <a:r>
              <a:rPr lang="ru-RU" sz="1400" dirty="0"/>
              <a:t> - затраты на транспортирование сырья от места производства до перерабатывающего предприятия;</a:t>
            </a:r>
          </a:p>
          <a:p>
            <a:r>
              <a:rPr lang="ru-RU" sz="1400" i="1" dirty="0"/>
              <a:t>С</a:t>
            </a:r>
            <a:r>
              <a:rPr lang="ru-RU" sz="1400" baseline="-25000" dirty="0"/>
              <a:t>пер</a:t>
            </a:r>
            <a:r>
              <a:rPr lang="ru-RU" sz="1400" dirty="0"/>
              <a:t> - затраты предприятия на переработку сырья в готовую продукцию;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тгп</a:t>
            </a:r>
            <a:r>
              <a:rPr lang="ru-RU" sz="1400" dirty="0"/>
              <a:t> - затраты на транспортирование готовой продукции с предприятия потребителю;</a:t>
            </a:r>
          </a:p>
          <a:p>
            <a:r>
              <a:rPr lang="ru-RU" sz="1400" i="1" dirty="0" err="1"/>
              <a:t>Е</a:t>
            </a:r>
            <a:r>
              <a:rPr lang="ru-RU" sz="1400" baseline="-25000" dirty="0" err="1"/>
              <a:t>н</a:t>
            </a:r>
            <a:r>
              <a:rPr lang="ru-RU" sz="1400" dirty="0"/>
              <a:t> - нормативный коэффициент сравнительной эффективности капитальных вложений </a:t>
            </a:r>
            <a:r>
              <a:rPr lang="ru-RU" sz="1400" dirty="0" smtClean="0"/>
              <a:t>(</a:t>
            </a:r>
            <a:r>
              <a:rPr lang="ru-RU" sz="1400" i="1" dirty="0" err="1" smtClean="0"/>
              <a:t>Е</a:t>
            </a:r>
            <a:r>
              <a:rPr lang="ru-RU" sz="1400" baseline="-25000" dirty="0" err="1" smtClean="0"/>
              <a:t>н</a:t>
            </a:r>
            <a:r>
              <a:rPr lang="ru-RU" sz="1400" dirty="0" smtClean="0"/>
              <a:t> </a:t>
            </a:r>
            <a:r>
              <a:rPr lang="ru-RU" sz="1400" dirty="0"/>
              <a:t>= 0,12);</a:t>
            </a:r>
          </a:p>
          <a:p>
            <a:r>
              <a:rPr lang="ru-RU" sz="1400" i="1" dirty="0" err="1"/>
              <a:t>К</a:t>
            </a:r>
            <a:r>
              <a:rPr lang="ru-RU" sz="1400" baseline="-25000" dirty="0" err="1"/>
              <a:t>уд</a:t>
            </a:r>
            <a:r>
              <a:rPr lang="ru-RU" sz="1400" dirty="0"/>
              <a:t> - удельные капиталовложения на строительство предприятия</a:t>
            </a:r>
            <a:r>
              <a:rPr lang="ru-RU" sz="1400" dirty="0" smtClean="0"/>
              <a:t>,</a:t>
            </a:r>
            <a:endParaRPr lang="ru-RU" sz="1400" dirty="0"/>
          </a:p>
          <a:p>
            <a:pPr algn="ctr"/>
            <a:r>
              <a:rPr lang="ru-RU" sz="1400" b="1" dirty="0"/>
              <a:t> </a:t>
            </a:r>
            <a:r>
              <a:rPr lang="ru-RU" sz="1400" b="1" i="1" dirty="0" err="1"/>
              <a:t>К</a:t>
            </a:r>
            <a:r>
              <a:rPr lang="ru-RU" sz="1400" b="1" baseline="-25000" dirty="0" err="1"/>
              <a:t>уд</a:t>
            </a:r>
            <a:r>
              <a:rPr lang="ru-RU" sz="1400" b="1" dirty="0"/>
              <a:t> = </a:t>
            </a:r>
            <a:r>
              <a:rPr lang="ru-RU" sz="1400" b="1" i="1" dirty="0"/>
              <a:t>Ф</a:t>
            </a:r>
            <a:r>
              <a:rPr lang="ru-RU" sz="1400" b="1" dirty="0"/>
              <a:t>/</a:t>
            </a:r>
            <a:r>
              <a:rPr lang="ru-RU" sz="1400" b="1" i="1" dirty="0" err="1"/>
              <a:t>Q</a:t>
            </a:r>
            <a:r>
              <a:rPr lang="ru-RU" sz="1400" b="1" baseline="-25000" dirty="0" err="1"/>
              <a:t>г</a:t>
            </a:r>
            <a:r>
              <a:rPr lang="ru-RU" sz="1400" b="1" baseline="-25000" dirty="0"/>
              <a:t> </a:t>
            </a:r>
            <a:endParaRPr lang="ru-RU" sz="1400" b="1" baseline="-25000" dirty="0" smtClean="0"/>
          </a:p>
          <a:p>
            <a:pPr algn="ctr"/>
            <a:endParaRPr lang="ru-RU" sz="1400" b="1" baseline="-25000" dirty="0"/>
          </a:p>
          <a:p>
            <a:r>
              <a:rPr lang="ru-RU" sz="1400" dirty="0" smtClean="0"/>
              <a:t>где 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Ф</a:t>
            </a:r>
            <a:r>
              <a:rPr lang="ru-RU" sz="1400" dirty="0" smtClean="0"/>
              <a:t> </a:t>
            </a:r>
            <a:r>
              <a:rPr lang="ru-RU" sz="1400" dirty="0"/>
              <a:t>- стоимость основных промышленно-производственных фондов, </a:t>
            </a:r>
            <a:r>
              <a:rPr lang="ru-RU" sz="1400" dirty="0" smtClean="0"/>
              <a:t>  </a:t>
            </a:r>
          </a:p>
          <a:p>
            <a:r>
              <a:rPr lang="ru-RU" sz="1400" i="1" dirty="0" err="1" smtClean="0"/>
              <a:t>Q</a:t>
            </a:r>
            <a:r>
              <a:rPr lang="ru-RU" sz="1400" baseline="-25000" dirty="0" err="1" smtClean="0"/>
              <a:t>г</a:t>
            </a:r>
            <a:r>
              <a:rPr lang="ru-RU" sz="1400" dirty="0" smtClean="0"/>
              <a:t> </a:t>
            </a:r>
            <a:r>
              <a:rPr lang="ru-RU" sz="1400" dirty="0"/>
              <a:t>- годовая проектная мощность </a:t>
            </a:r>
            <a:r>
              <a:rPr lang="ru-RU" sz="1400" dirty="0" smtClean="0"/>
              <a:t>предприятия</a:t>
            </a:r>
            <a:endParaRPr lang="ru-RU" sz="1400" dirty="0"/>
          </a:p>
          <a:p>
            <a:r>
              <a:rPr lang="ru-RU" sz="1400" dirty="0"/>
              <a:t>	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4149080"/>
            <a:ext cx="244827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5877272"/>
            <a:ext cx="115212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3779912" cy="5040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Размещение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предприятий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При выборе места </a:t>
            </a:r>
            <a:r>
              <a:rPr lang="ru-RU" sz="1400" dirty="0"/>
              <a:t>расположения производственного предприятия учитывают</a:t>
            </a:r>
            <a:r>
              <a:rPr lang="ru-RU" sz="1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возможность </a:t>
            </a:r>
            <a:r>
              <a:rPr lang="ru-RU" sz="1400" dirty="0"/>
              <a:t>получения исходных </a:t>
            </a:r>
            <a:r>
              <a:rPr lang="ru-RU" sz="1400" dirty="0" smtClean="0"/>
              <a:t>материалов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величину </a:t>
            </a:r>
            <a:r>
              <a:rPr lang="ru-RU" sz="1400" dirty="0"/>
              <a:t>транспортных </a:t>
            </a:r>
            <a:r>
              <a:rPr lang="ru-RU" sz="1400" dirty="0" smtClean="0"/>
              <a:t>затрат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техническую </a:t>
            </a:r>
            <a:r>
              <a:rPr lang="ru-RU" sz="1400" dirty="0"/>
              <a:t>обусловленность, ограничивающую дальность транспортирования, например, асфальтобетонной </a:t>
            </a:r>
            <a:r>
              <a:rPr lang="ru-RU" sz="1400" dirty="0" smtClean="0"/>
              <a:t>смеси</a:t>
            </a:r>
          </a:p>
          <a:p>
            <a:r>
              <a:rPr lang="ru-RU" sz="1400" b="1" i="1" dirty="0" smtClean="0"/>
              <a:t>Схемы развития и размещения предприятий должны разрабатываться с учетом перспективы на 5- или 10-летний период</a:t>
            </a:r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 smtClean="0"/>
              <a:t>При </a:t>
            </a:r>
            <a:r>
              <a:rPr lang="ru-RU" sz="1400" b="1" dirty="0"/>
              <a:t>выборе площадки для строительства </a:t>
            </a:r>
            <a:r>
              <a:rPr lang="ru-RU" sz="1400" dirty="0"/>
              <a:t>производственного предприятия учитывают</a:t>
            </a:r>
            <a:r>
              <a:rPr lang="ru-RU" sz="1400" dirty="0" smtClean="0"/>
              <a:t>: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географические </a:t>
            </a:r>
            <a:r>
              <a:rPr lang="ru-RU" sz="1400" dirty="0"/>
              <a:t>и гидрологические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существующую </a:t>
            </a:r>
            <a:r>
              <a:rPr lang="ru-RU" sz="1400" dirty="0"/>
              <a:t>транспортную </a:t>
            </a:r>
            <a:r>
              <a:rPr lang="ru-RU" sz="1400" dirty="0" smtClean="0"/>
              <a:t>сеть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обеспеченность </a:t>
            </a:r>
            <a:r>
              <a:rPr lang="ru-RU" sz="1400" dirty="0"/>
              <a:t>района электроэнергией, водой, жилплощадью, культурно-бытовыми </a:t>
            </a:r>
            <a:r>
              <a:rPr lang="ru-RU" sz="1400" dirty="0" smtClean="0"/>
              <a:t>помещениями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противопожарные </a:t>
            </a:r>
            <a:r>
              <a:rPr lang="ru-RU" sz="1400" dirty="0"/>
              <a:t>и санитарно-технические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3501008"/>
            <a:ext cx="914400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Оптимальный вариант размещения производственного предприятия </a:t>
            </a:r>
            <a:r>
              <a:rPr lang="ru-RU" sz="1400" dirty="0"/>
              <a:t>выбирают по </a:t>
            </a:r>
            <a:r>
              <a:rPr lang="ru-RU" sz="1400" b="1" dirty="0"/>
              <a:t>минимуму приведенных затрат </a:t>
            </a:r>
            <a:r>
              <a:rPr lang="ru-RU" sz="1400" dirty="0"/>
              <a:t>на производство и транспортирование продукции при одинаковом ее качестве по </a:t>
            </a:r>
            <a:r>
              <a:rPr lang="ru-RU" sz="1400" dirty="0" smtClean="0"/>
              <a:t>формуле:</a:t>
            </a:r>
          </a:p>
          <a:p>
            <a:endParaRPr lang="ru-RU" sz="1400" dirty="0"/>
          </a:p>
          <a:p>
            <a:pPr algn="ctr"/>
            <a:r>
              <a:rPr lang="ru-RU" sz="1400" b="1" i="1" dirty="0"/>
              <a:t>З</a:t>
            </a:r>
            <a:r>
              <a:rPr lang="ru-RU" sz="1400" b="1" i="1" baseline="-25000" dirty="0"/>
              <a:t>П</a:t>
            </a:r>
            <a:r>
              <a:rPr lang="ru-RU" sz="1400" b="1" dirty="0"/>
              <a:t> =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тс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пер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тгп</a:t>
            </a:r>
            <a:r>
              <a:rPr lang="ru-RU" sz="1400" b="1" dirty="0"/>
              <a:t> + </a:t>
            </a:r>
            <a:r>
              <a:rPr lang="ru-RU" sz="1400" b="1" i="1" dirty="0" err="1" smtClean="0"/>
              <a:t>Е</a:t>
            </a:r>
            <a:r>
              <a:rPr lang="ru-RU" sz="1400" b="1" baseline="-25000" dirty="0" err="1" smtClean="0"/>
              <a:t>н</a:t>
            </a:r>
            <a:r>
              <a:rPr lang="ru-RU" sz="1400" b="1" dirty="0" smtClean="0"/>
              <a:t>·</a:t>
            </a:r>
            <a:r>
              <a:rPr lang="ru-RU" sz="1400" b="1" i="1" dirty="0" err="1" smtClean="0"/>
              <a:t>К</a:t>
            </a:r>
            <a:r>
              <a:rPr lang="ru-RU" sz="1400" b="1" baseline="-25000" dirty="0" err="1" smtClean="0"/>
              <a:t>уд</a:t>
            </a:r>
            <a:endParaRPr lang="ru-RU" sz="1400" b="1" baseline="-25000" dirty="0" smtClean="0"/>
          </a:p>
          <a:p>
            <a:pPr algn="ctr"/>
            <a:endParaRPr lang="ru-RU" sz="1400" b="1" dirty="0"/>
          </a:p>
          <a:p>
            <a:r>
              <a:rPr lang="ru-RU" sz="1400" dirty="0" smtClean="0"/>
              <a:t>где </a:t>
            </a:r>
            <a:r>
              <a:rPr lang="ru-RU" sz="1400" i="1" dirty="0" err="1"/>
              <a:t>С</a:t>
            </a:r>
            <a:r>
              <a:rPr lang="ru-RU" sz="1400" baseline="-25000" dirty="0" err="1"/>
              <a:t>пр</a:t>
            </a:r>
            <a:r>
              <a:rPr lang="ru-RU" sz="1400" dirty="0"/>
              <a:t> - затраты на приобретение сырья;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тс</a:t>
            </a:r>
            <a:r>
              <a:rPr lang="ru-RU" sz="1400" dirty="0"/>
              <a:t> - затраты на транспортирование сырья от места производства до перерабатывающего предприятия;</a:t>
            </a:r>
          </a:p>
          <a:p>
            <a:r>
              <a:rPr lang="ru-RU" sz="1400" i="1" dirty="0"/>
              <a:t>С</a:t>
            </a:r>
            <a:r>
              <a:rPr lang="ru-RU" sz="1400" baseline="-25000" dirty="0"/>
              <a:t>пер</a:t>
            </a:r>
            <a:r>
              <a:rPr lang="ru-RU" sz="1400" dirty="0"/>
              <a:t> - затраты предприятия на переработку сырья в готовую продукцию;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тгп</a:t>
            </a:r>
            <a:r>
              <a:rPr lang="ru-RU" sz="1400" dirty="0"/>
              <a:t> - затраты на транспортирование готовой продукции с предприятия потребителю;</a:t>
            </a:r>
          </a:p>
          <a:p>
            <a:r>
              <a:rPr lang="ru-RU" sz="1400" i="1" dirty="0" err="1"/>
              <a:t>Е</a:t>
            </a:r>
            <a:r>
              <a:rPr lang="ru-RU" sz="1400" baseline="-25000" dirty="0" err="1"/>
              <a:t>н</a:t>
            </a:r>
            <a:r>
              <a:rPr lang="ru-RU" sz="1400" dirty="0"/>
              <a:t> - нормативный коэффициент сравнительной эффективности капитальных вложений </a:t>
            </a:r>
            <a:r>
              <a:rPr lang="ru-RU" sz="1400" dirty="0" smtClean="0"/>
              <a:t>(</a:t>
            </a:r>
            <a:r>
              <a:rPr lang="ru-RU" sz="1400" i="1" dirty="0" err="1" smtClean="0"/>
              <a:t>Е</a:t>
            </a:r>
            <a:r>
              <a:rPr lang="ru-RU" sz="1400" baseline="-25000" dirty="0" err="1" smtClean="0"/>
              <a:t>н</a:t>
            </a:r>
            <a:r>
              <a:rPr lang="ru-RU" sz="1400" dirty="0" smtClean="0"/>
              <a:t> </a:t>
            </a:r>
            <a:r>
              <a:rPr lang="ru-RU" sz="1400" dirty="0"/>
              <a:t>= 0,12);</a:t>
            </a:r>
          </a:p>
          <a:p>
            <a:r>
              <a:rPr lang="ru-RU" sz="1400" i="1" dirty="0" err="1"/>
              <a:t>К</a:t>
            </a:r>
            <a:r>
              <a:rPr lang="ru-RU" sz="1400" baseline="-25000" dirty="0" err="1"/>
              <a:t>уд</a:t>
            </a:r>
            <a:r>
              <a:rPr lang="ru-RU" sz="1400" dirty="0"/>
              <a:t> - удельные капиталовложения на строительство предприятия,</a:t>
            </a:r>
          </a:p>
          <a:p>
            <a:pPr algn="ctr"/>
            <a:r>
              <a:rPr lang="ru-RU" sz="1400" b="1" dirty="0"/>
              <a:t> </a:t>
            </a:r>
            <a:r>
              <a:rPr lang="ru-RU" sz="1400" b="1" i="1" dirty="0" err="1"/>
              <a:t>К</a:t>
            </a:r>
            <a:r>
              <a:rPr lang="ru-RU" sz="1400" b="1" baseline="-25000" dirty="0" err="1"/>
              <a:t>уд</a:t>
            </a:r>
            <a:r>
              <a:rPr lang="ru-RU" sz="1400" b="1" dirty="0"/>
              <a:t> = </a:t>
            </a:r>
            <a:r>
              <a:rPr lang="ru-RU" sz="1400" b="1" i="1" dirty="0"/>
              <a:t>Ф</a:t>
            </a:r>
            <a:r>
              <a:rPr lang="ru-RU" sz="1400" b="1" dirty="0"/>
              <a:t>/</a:t>
            </a:r>
            <a:r>
              <a:rPr lang="ru-RU" sz="1400" b="1" i="1" dirty="0" err="1"/>
              <a:t>Q</a:t>
            </a:r>
            <a:r>
              <a:rPr lang="ru-RU" sz="1400" b="1" baseline="-25000" dirty="0" err="1"/>
              <a:t>г</a:t>
            </a:r>
            <a:r>
              <a:rPr lang="ru-RU" sz="1400" b="1" baseline="-25000" dirty="0"/>
              <a:t> </a:t>
            </a:r>
            <a:endParaRPr lang="ru-RU" sz="1400" b="1" baseline="-25000" dirty="0" smtClean="0"/>
          </a:p>
          <a:p>
            <a:pPr algn="ctr"/>
            <a:endParaRPr lang="ru-RU" sz="1400" b="1" baseline="-25000" dirty="0"/>
          </a:p>
          <a:p>
            <a:r>
              <a:rPr lang="ru-RU" sz="1400" dirty="0" smtClean="0"/>
              <a:t>где 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Ф</a:t>
            </a:r>
            <a:r>
              <a:rPr lang="ru-RU" sz="1400" dirty="0" smtClean="0"/>
              <a:t> </a:t>
            </a:r>
            <a:r>
              <a:rPr lang="ru-RU" sz="1400" dirty="0"/>
              <a:t>- стоимость основных промышленно-производственных фондов, </a:t>
            </a:r>
            <a:r>
              <a:rPr lang="ru-RU" sz="1400" dirty="0" smtClean="0"/>
              <a:t>  </a:t>
            </a:r>
          </a:p>
          <a:p>
            <a:r>
              <a:rPr lang="ru-RU" sz="1400" i="1" dirty="0" err="1" smtClean="0"/>
              <a:t>Q</a:t>
            </a:r>
            <a:r>
              <a:rPr lang="ru-RU" sz="1400" baseline="-25000" dirty="0" err="1" smtClean="0"/>
              <a:t>г</a:t>
            </a:r>
            <a:r>
              <a:rPr lang="ru-RU" sz="1400" dirty="0" smtClean="0"/>
              <a:t> </a:t>
            </a:r>
            <a:r>
              <a:rPr lang="ru-RU" sz="1400" dirty="0"/>
              <a:t>- годовая проектная мощность </a:t>
            </a:r>
            <a:r>
              <a:rPr lang="ru-RU" sz="1400" dirty="0" smtClean="0"/>
              <a:t>предприятия</a:t>
            </a:r>
            <a:endParaRPr lang="ru-RU" sz="1400" dirty="0"/>
          </a:p>
          <a:p>
            <a:r>
              <a:rPr lang="ru-RU" sz="1400" dirty="0"/>
              <a:t>	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491</Words>
  <Application>Microsoft Office PowerPoint</Application>
  <PresentationFormat>Экран (4:3)</PresentationFormat>
  <Paragraphs>85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Презентация PowerPoint</vt:lpstr>
      <vt:lpstr>Лекция 1  Назначение, классификация и размещение производственных предприятий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Зарема</dc:creator>
  <cp:lastModifiedBy>Bakytbek</cp:lastModifiedBy>
  <cp:revision>117</cp:revision>
  <dcterms:created xsi:type="dcterms:W3CDTF">2014-08-09T05:36:50Z</dcterms:created>
  <dcterms:modified xsi:type="dcterms:W3CDTF">2020-05-06T15:21:36Z</dcterms:modified>
</cp:coreProperties>
</file>